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9AA5-3ABC-3B49-AC8A-5BE95E82579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C28DD-C2E4-E646-BA20-553A1D96D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3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3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0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2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2902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The representation of an M</a:t>
            </a:r>
            <a:r>
              <a:rPr lang="en-US" altLang="x-none">
                <a:effectLst/>
                <a:ea typeface="Tahoma" charset="0"/>
                <a:cs typeface="Tahoma" charset="0"/>
              </a:rPr>
              <a:t>×N numerical array as</a:t>
            </a:r>
          </a:p>
          <a:p>
            <a:endParaRPr lang="en-US" altLang="x-none"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659189" y="3035301"/>
          <a:ext cx="475138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3" imgW="2082600" imgH="939600" progId="Equation.DSMT4">
                  <p:embed/>
                </p:oleObj>
              </mc:Choice>
              <mc:Fallback>
                <p:oleObj name="Equation" r:id="rId3" imgW="20826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9" y="3035301"/>
                        <a:ext cx="4751387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3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31076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 Discrete intensity interval [0, L-1], L=2</a:t>
            </a:r>
            <a:r>
              <a:rPr lang="en-US" altLang="x-none" baseline="30000">
                <a:ea typeface="Tahoma" charset="0"/>
                <a:cs typeface="Tahoma" charset="0"/>
              </a:rPr>
              <a:t>k</a:t>
            </a:r>
          </a:p>
          <a:p>
            <a:endParaRPr lang="en-US" altLang="x-none" baseline="30000">
              <a:ea typeface="Tahoma" charset="0"/>
              <a:cs typeface="Tahoma" charset="0"/>
            </a:endParaRPr>
          </a:p>
          <a:p>
            <a:r>
              <a:rPr lang="en-US" altLang="x-none">
                <a:ea typeface="Tahoma" charset="0"/>
                <a:cs typeface="Tahoma" charset="0"/>
              </a:rPr>
              <a:t> The number b of bits required to store a M × N digitized image </a:t>
            </a:r>
          </a:p>
          <a:p>
            <a:pPr>
              <a:buFont typeface="Arial" charset="0"/>
              <a:buNone/>
            </a:pPr>
            <a:endParaRPr lang="en-US" altLang="x-none"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 b = M × N × k </a:t>
            </a:r>
          </a:p>
        </p:txBody>
      </p:sp>
    </p:spTree>
    <p:extLst>
      <p:ext uri="{BB962C8B-B14F-4D97-AF65-F5344CB8AC3E}">
        <p14:creationId xmlns:p14="http://schemas.microsoft.com/office/powerpoint/2010/main" val="1906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690688"/>
            <a:ext cx="8701087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5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x-none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A2A66-D7FE-0941-A09F-DE7FD1D27850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133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sp>
        <p:nvSpPr>
          <p:cNvPr id="13312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Spatial resolution</a:t>
            </a:r>
          </a:p>
          <a:p>
            <a:pPr>
              <a:buFont typeface="Arial" charset="0"/>
              <a:buNone/>
            </a:pPr>
            <a:r>
              <a:rPr lang="en-US" altLang="x-none" sz="2400"/>
              <a:t>   </a:t>
            </a:r>
            <a:r>
              <a:rPr lang="en-US" altLang="x-none" sz="2400">
                <a:ea typeface="Tahoma" charset="0"/>
                <a:cs typeface="Tahoma" charset="0"/>
              </a:rPr>
              <a:t>— A measure of the smallest discernible detail in an image</a:t>
            </a:r>
          </a:p>
          <a:p>
            <a:pPr>
              <a:buFont typeface="Arial" charset="0"/>
              <a:buNone/>
            </a:pPr>
            <a:r>
              <a:rPr lang="en-US" altLang="x-none" sz="2400">
                <a:ea typeface="Tahoma" charset="0"/>
                <a:cs typeface="Tahoma" charset="0"/>
              </a:rPr>
              <a:t>   — stated with </a:t>
            </a:r>
            <a:r>
              <a:rPr lang="en-US" altLang="x-none" sz="2400" i="1">
                <a:ea typeface="Tahoma" charset="0"/>
                <a:cs typeface="Tahoma" charset="0"/>
              </a:rPr>
              <a:t>line pairs per unit distance, dots (pixels) per unit distance, dots per inch (dpi)</a:t>
            </a:r>
          </a:p>
          <a:p>
            <a:pPr>
              <a:buFont typeface="Arial" charset="0"/>
              <a:buNone/>
            </a:pPr>
            <a:endParaRPr lang="en-US" altLang="x-none" sz="2400" i="1">
              <a:ea typeface="Tahoma" charset="0"/>
              <a:cs typeface="Tahoma" charset="0"/>
            </a:endParaRPr>
          </a:p>
          <a:p>
            <a:r>
              <a:rPr lang="en-US" altLang="x-none">
                <a:effectLst/>
              </a:rPr>
              <a:t>Intensity resolution</a:t>
            </a:r>
          </a:p>
          <a:p>
            <a:pPr>
              <a:buFont typeface="Arial" charset="0"/>
              <a:buNone/>
            </a:pPr>
            <a:r>
              <a:rPr lang="en-US" altLang="x-none" sz="2400"/>
              <a:t>   </a:t>
            </a:r>
            <a:r>
              <a:rPr lang="en-US" altLang="x-none" sz="2400">
                <a:ea typeface="Tahoma" charset="0"/>
                <a:cs typeface="Tahoma" charset="0"/>
              </a:rPr>
              <a:t>— The smallest discernible change in intensity level</a:t>
            </a:r>
          </a:p>
          <a:p>
            <a:pPr>
              <a:buFont typeface="Arial" charset="0"/>
              <a:buNone/>
            </a:pPr>
            <a:r>
              <a:rPr lang="en-US" altLang="x-none" sz="2400">
                <a:ea typeface="Tahoma" charset="0"/>
                <a:cs typeface="Tahoma" charset="0"/>
              </a:rPr>
              <a:t>   — stated with </a:t>
            </a:r>
            <a:r>
              <a:rPr lang="en-US" altLang="x-none" sz="2400" i="1">
                <a:ea typeface="Tahoma" charset="0"/>
                <a:cs typeface="Tahoma" charset="0"/>
              </a:rPr>
              <a:t>8 bits, 12 bits, 16 bits, etc.</a:t>
            </a:r>
          </a:p>
          <a:p>
            <a:pPr>
              <a:buFont typeface="Arial" charset="0"/>
              <a:buNone/>
            </a:pPr>
            <a:endParaRPr lang="en-US" altLang="x-none" sz="2400" i="1">
              <a:ea typeface="Tahoma" charset="0"/>
              <a:cs typeface="Tahoma" charset="0"/>
            </a:endParaRPr>
          </a:p>
        </p:txBody>
      </p:sp>
      <p:pic>
        <p:nvPicPr>
          <p:cNvPr id="133124" name="Picture 4" descr="nmt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x-none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EFB7-36E3-F54E-BA66-EA423E09D519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134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pic>
        <p:nvPicPr>
          <p:cNvPr id="134148" name="Picture 4" descr="nmt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15000"/>
            <a:ext cx="6484938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4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642938"/>
            <a:ext cx="4302125" cy="55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2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65226"/>
            <a:ext cx="4638038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13" y="1165226"/>
            <a:ext cx="4640368" cy="448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为什么需要数字图像处理</a:t>
            </a:r>
            <a:br>
              <a:rPr lang="zh-CN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Introduction to the course</a:t>
            </a:r>
          </a:p>
        </p:txBody>
      </p:sp>
      <p:sp>
        <p:nvSpPr>
          <p:cNvPr id="716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 Grading </a:t>
            </a:r>
          </a:p>
          <a:p>
            <a:pPr lvl="1"/>
            <a:r>
              <a:rPr lang="en-US" altLang="x-none" dirty="0"/>
              <a:t>Article Reading and Presentation: 15% </a:t>
            </a:r>
          </a:p>
          <a:p>
            <a:pPr lvl="1"/>
            <a:r>
              <a:rPr lang="en-US" altLang="x-none" dirty="0"/>
              <a:t>Homework: 20% </a:t>
            </a:r>
          </a:p>
          <a:p>
            <a:pPr lvl="1"/>
            <a:r>
              <a:rPr lang="en-US" altLang="x-none" dirty="0"/>
              <a:t>Exam: 15% </a:t>
            </a:r>
          </a:p>
          <a:p>
            <a:pPr lvl="1"/>
            <a:r>
              <a:rPr lang="en-US" altLang="x-none" dirty="0"/>
              <a:t>Project: 50% </a:t>
            </a:r>
          </a:p>
          <a:p>
            <a:pPr lvl="1"/>
            <a:r>
              <a:rPr lang="en-US" altLang="x-none" dirty="0"/>
              <a:t>Total: 100% </a:t>
            </a:r>
          </a:p>
          <a:p>
            <a:pPr lvl="1"/>
            <a:r>
              <a:rPr lang="en-US" altLang="x-none" b="1" dirty="0"/>
              <a:t>Extra Credits: 50%</a:t>
            </a:r>
            <a:r>
              <a:rPr lang="en-US" altLang="x-none" dirty="0"/>
              <a:t>. If the method and experimental results of your project achieve the state of the art, you will earn the extra 50% credits.</a:t>
            </a:r>
            <a:r>
              <a:rPr lang="en-US" altLang="x-none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4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推荐用书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662339"/>
            <a:ext cx="3647252" cy="4632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2" y="1657676"/>
            <a:ext cx="3572127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143000"/>
            <a:ext cx="5257800" cy="2743200"/>
          </a:xfrm>
          <a:prstGeom prst="rect">
            <a:avLst/>
          </a:prstGeom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什么是数字图像？</a:t>
            </a:r>
            <a:endParaRPr lang="en-US" altLang="x-non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19" y="2763838"/>
            <a:ext cx="3810000" cy="295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3886200"/>
            <a:ext cx="4991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403350"/>
            <a:ext cx="1374775" cy="1202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2974288"/>
            <a:ext cx="2028824" cy="1846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43" y="1517650"/>
            <a:ext cx="8008428" cy="4440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8675" y="5200650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CMOS</a:t>
            </a:r>
            <a:endParaRPr lang="en-US" dirty="0"/>
          </a:p>
        </p:txBody>
      </p: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0545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数字图像生成</a:t>
            </a:r>
            <a:endParaRPr lang="en-US" altLang="x-non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37" y="642045"/>
            <a:ext cx="998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77519" y="5329238"/>
            <a:ext cx="178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/>
              <a:t>采样和量化</a:t>
            </a:r>
            <a:endParaRPr lang="en-US" dirty="0"/>
          </a:p>
        </p:txBody>
      </p: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-229046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数字图像生成</a:t>
            </a:r>
            <a:endParaRPr lang="en-US" altLang="x-non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94" y="866220"/>
            <a:ext cx="7422357" cy="43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62062" y="12274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effectLst/>
                <a:latin typeface="Helvetica" charset="0"/>
              </a:rPr>
              <a:t/>
            </a:r>
            <a:br>
              <a:rPr lang="zh-CN" altLang="en-US" dirty="0" smtClean="0">
                <a:effectLst/>
                <a:latin typeface="Helvetica" charset="0"/>
              </a:rPr>
            </a:br>
            <a:endParaRPr lang="zh-CN" altLang="en-US" dirty="0" smtClean="0">
              <a:effectLst/>
              <a:latin typeface="Helvetica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>数字图像是指由被称作像素的小块区域组成的二维矩阵。将物理图像行列划分后，每个小块区域称为像素（</a:t>
            </a:r>
            <a:r>
              <a:rPr lang="en-US" altLang="zh-CN" dirty="0" smtClean="0">
                <a:effectLst/>
                <a:latin typeface="Times New Roman" charset="0"/>
              </a:rPr>
              <a:t>pixel</a:t>
            </a:r>
            <a:r>
              <a:rPr lang="zh-CN" altLang="en-US" dirty="0" smtClean="0">
                <a:effectLst/>
                <a:latin typeface="Helvetica" charset="0"/>
              </a:rPr>
              <a:t>）。</a:t>
            </a: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>每个像素包括两个属性：</a:t>
            </a:r>
            <a:r>
              <a:rPr lang="zh-CN" altLang="en-US" dirty="0" smtClean="0">
                <a:solidFill>
                  <a:srgbClr val="FF2600"/>
                </a:solidFill>
                <a:effectLst/>
                <a:latin typeface="Helvetica" charset="0"/>
              </a:rPr>
              <a:t>位置</a:t>
            </a:r>
            <a:r>
              <a:rPr lang="zh-CN" altLang="en-US" dirty="0" smtClean="0">
                <a:effectLst/>
                <a:latin typeface="Helvetica" charset="0"/>
              </a:rPr>
              <a:t>和</a:t>
            </a:r>
            <a:r>
              <a:rPr lang="zh-CN" altLang="en-US" dirty="0" smtClean="0">
                <a:solidFill>
                  <a:srgbClr val="0433FF"/>
                </a:solidFill>
                <a:effectLst/>
                <a:latin typeface="Helvetica" charset="0"/>
              </a:rPr>
              <a:t>亮度</a:t>
            </a:r>
            <a:r>
              <a:rPr lang="zh-CN" altLang="en-US" dirty="0" smtClean="0">
                <a:effectLst/>
                <a:latin typeface="Helvetica" charset="0"/>
              </a:rPr>
              <a:t>（或色彩）</a:t>
            </a: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/>
            </a:r>
            <a:br>
              <a:rPr lang="zh-CN" altLang="en-US" dirty="0" smtClean="0">
                <a:effectLst/>
                <a:latin typeface="Helvetica" charset="0"/>
              </a:rPr>
            </a:br>
            <a:endParaRPr lang="zh-CN" alt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3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75" y="1598612"/>
            <a:ext cx="4843463" cy="48577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7002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28006" name="Rectangle 6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The representation of an M</a:t>
            </a:r>
            <a:r>
              <a:rPr lang="en-US" altLang="x-none">
                <a:effectLst/>
                <a:ea typeface="Tahoma" charset="0"/>
                <a:cs typeface="Tahoma" charset="0"/>
              </a:rPr>
              <a:t>×N numerical array as</a:t>
            </a:r>
          </a:p>
          <a:p>
            <a:endParaRPr lang="en-US" altLang="x-none">
              <a:effectLst/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1993900" y="3063876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3" imgW="3543120" imgH="914400" progId="Equation.DSMT4">
                  <p:embed/>
                </p:oleObj>
              </mc:Choice>
              <mc:Fallback>
                <p:oleObj name="Equation" r:id="rId3" imgW="35431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063876"/>
                        <a:ext cx="8083550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8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233</Words>
  <Application>Microsoft Macintosh PowerPoint</Application>
  <PresentationFormat>Widescreen</PresentationFormat>
  <Paragraphs>49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Calibri</vt:lpstr>
      <vt:lpstr>Calibri Light</vt:lpstr>
      <vt:lpstr>DengXian</vt:lpstr>
      <vt:lpstr>DengXian Light</vt:lpstr>
      <vt:lpstr>Helvetica</vt:lpstr>
      <vt:lpstr>Arial</vt:lpstr>
      <vt:lpstr>Tahoma</vt:lpstr>
      <vt:lpstr>Times New Roman</vt:lpstr>
      <vt:lpstr>Office Theme</vt:lpstr>
      <vt:lpstr>MathType 6.0 Equation</vt:lpstr>
      <vt:lpstr>Digital Image Processing</vt:lpstr>
      <vt:lpstr>Introduction to the course</vt:lpstr>
      <vt:lpstr>PowerPoint Presentation</vt:lpstr>
      <vt:lpstr>什么是数字图像？</vt:lpstr>
      <vt:lpstr>数字图像生成</vt:lpstr>
      <vt:lpstr>数字图像生成</vt:lpstr>
      <vt:lpstr>PowerPoint Presentation</vt:lpstr>
      <vt:lpstr>PowerPoint Presentation</vt:lpstr>
      <vt:lpstr>Representing Digital Images</vt:lpstr>
      <vt:lpstr>Representing Digital Images</vt:lpstr>
      <vt:lpstr>Representing Digital Images</vt:lpstr>
      <vt:lpstr>Representing Digital Images</vt:lpstr>
      <vt:lpstr>Spatial and Intensity Resolution</vt:lpstr>
      <vt:lpstr>Spatial and Intensity Resolution</vt:lpstr>
      <vt:lpstr>Spatial and Intensity Resolution</vt:lpstr>
      <vt:lpstr>为什么需要数字图像处理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Microsoft Office User</dc:creator>
  <cp:lastModifiedBy>Microsoft Office User</cp:lastModifiedBy>
  <cp:revision>4</cp:revision>
  <dcterms:created xsi:type="dcterms:W3CDTF">2018-07-30T17:12:54Z</dcterms:created>
  <dcterms:modified xsi:type="dcterms:W3CDTF">2018-07-30T17:58:06Z</dcterms:modified>
</cp:coreProperties>
</file>